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 Slab"/>
      <p:regular r:id="rId14"/>
      <p:bold r:id="rId15"/>
    </p:embeddedFont>
    <p:embeddedFont>
      <p:font typeface="Source Sans Pr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Slab-bold.fntdata"/><Relationship Id="rId14" Type="http://schemas.openxmlformats.org/officeDocument/2006/relationships/font" Target="fonts/RobotoSlab-regular.fntdata"/><Relationship Id="rId17" Type="http://schemas.openxmlformats.org/officeDocument/2006/relationships/font" Target="fonts/SourceSansPro-bold.fntdata"/><Relationship Id="rId16" Type="http://schemas.openxmlformats.org/officeDocument/2006/relationships/font" Target="fonts/SourceSansPr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SourceSansPro-boldItalic.fntdata"/><Relationship Id="rId6" Type="http://schemas.openxmlformats.org/officeDocument/2006/relationships/slide" Target="slides/slide1.xml"/><Relationship Id="rId18" Type="http://schemas.openxmlformats.org/officeDocument/2006/relationships/font" Target="fonts/SourceSansPr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27.png>
</file>

<file path=ppt/media/image28.png>
</file>

<file path=ppt/media/image29.jp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ed91a2dfc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ed91a2df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ed91a2dfc4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ed91a2dfc4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a75603190b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a75603190b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ed91a2dfc4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ed91a2dfc4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cf4ac359e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cf4ac359e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ed91a2dfc4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ed91a2dfc4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995a77cc2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995a77cc2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b="1" sz="5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457200" y="4055343"/>
            <a:ext cx="82296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-92" y="4749844"/>
            <a:ext cx="9144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8" name="Google Shape;68;p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9" name="Google Shape;6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" type="body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29" name="Google Shape;29;p3"/>
          <p:cNvSpPr txBox="1"/>
          <p:nvPr>
            <p:ph idx="2" type="body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0" name="Google Shape;30;p3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b="1" sz="4400"/>
            </a:lvl9pPr>
          </a:lstStyle>
          <a:p/>
        </p:txBody>
      </p:sp>
      <p:sp>
        <p:nvSpPr>
          <p:cNvPr id="35" name="Google Shape;35;p5"/>
          <p:cNvSpPr txBox="1"/>
          <p:nvPr>
            <p:ph idx="1" type="subTitle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6"/>
          <p:cNvPicPr preferRelativeResize="0"/>
          <p:nvPr/>
        </p:nvPicPr>
        <p:blipFill rotWithShape="1">
          <a:blip r:embed="rId2">
            <a:alphaModFix/>
          </a:blip>
          <a:srcRect b="0" l="19" r="19" t="0"/>
          <a:stretch/>
        </p:blipFill>
        <p:spPr>
          <a:xfrm flipH="1" rot="10800000">
            <a:off x="5952" y="0"/>
            <a:ext cx="91406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6"/>
          <p:cNvSpPr txBox="1"/>
          <p:nvPr>
            <p:ph idx="1" type="body"/>
          </p:nvPr>
        </p:nvSpPr>
        <p:spPr>
          <a:xfrm>
            <a:off x="1215300" y="1723650"/>
            <a:ext cx="67134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57200" lvl="0" marL="457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600"/>
              <a:buChar char="◎"/>
              <a:defRPr i="1" sz="3600"/>
            </a:lvl1pPr>
            <a:lvl2pPr indent="-4572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○"/>
              <a:defRPr i="1" sz="3600"/>
            </a:lvl2pPr>
            <a:lvl3pPr indent="-4572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◉"/>
              <a:defRPr i="1" sz="3600"/>
            </a:lvl3pPr>
            <a:lvl4pPr indent="-4572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i="1" sz="3600"/>
            </a:lvl4pPr>
            <a:lvl5pPr indent="-4572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i="1" sz="3600"/>
            </a:lvl5pPr>
            <a:lvl6pPr indent="-4572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i="1" sz="3600"/>
            </a:lvl6pPr>
            <a:lvl7pPr indent="-4572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●"/>
              <a:defRPr i="1" sz="3600"/>
            </a:lvl7pPr>
            <a:lvl8pPr indent="-4572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○"/>
              <a:defRPr i="1" sz="3600"/>
            </a:lvl8pPr>
            <a:lvl9pPr indent="-4572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Char char="■"/>
              <a:defRPr i="1" sz="3600"/>
            </a:lvl9pPr>
          </a:lstStyle>
          <a:p/>
        </p:txBody>
      </p:sp>
      <p:grpSp>
        <p:nvGrpSpPr>
          <p:cNvPr id="39" name="Google Shape;39;p6"/>
          <p:cNvGrpSpPr/>
          <p:nvPr/>
        </p:nvGrpSpPr>
        <p:grpSpPr>
          <a:xfrm>
            <a:off x="3839646" y="782919"/>
            <a:ext cx="1464573" cy="842707"/>
            <a:chOff x="3593400" y="1729675"/>
            <a:chExt cx="1957200" cy="1123610"/>
          </a:xfrm>
        </p:grpSpPr>
        <p:sp>
          <p:nvSpPr>
            <p:cNvPr id="40" name="Google Shape;40;p6"/>
            <p:cNvSpPr txBox="1"/>
            <p:nvPr/>
          </p:nvSpPr>
          <p:spPr>
            <a:xfrm>
              <a:off x="3593400" y="1729675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Arial"/>
                <a:buNone/>
              </a:pPr>
              <a:r>
                <a:rPr b="1" i="0" lang="en" sz="6000" u="none" cap="none" strike="noStrike">
                  <a:solidFill>
                    <a:schemeClr val="accen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“</a:t>
              </a:r>
              <a:endParaRPr b="1" i="0" sz="60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41" name="Google Shape;41;p6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cap="flat" cmpd="sng" w="9525">
              <a:solidFill>
                <a:srgbClr val="CFD8DC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6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cap="flat" cmpd="sng" w="19050">
              <a:solidFill>
                <a:srgbClr val="CFD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3" name="Google Shape;43;p6"/>
          <p:cNvCxnSpPr>
            <a:endCxn id="41" idx="1"/>
          </p:cNvCxnSpPr>
          <p:nvPr/>
        </p:nvCxnSpPr>
        <p:spPr>
          <a:xfrm>
            <a:off x="3750511" y="390298"/>
            <a:ext cx="532200" cy="5355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4" name="Google Shape;44;p6"/>
          <p:cNvCxnSpPr/>
          <p:nvPr/>
        </p:nvCxnSpPr>
        <p:spPr>
          <a:xfrm rot="10800000">
            <a:off x="4362902" y="436125"/>
            <a:ext cx="209100" cy="3696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5" name="Google Shape;45;p6"/>
          <p:cNvCxnSpPr/>
          <p:nvPr/>
        </p:nvCxnSpPr>
        <p:spPr>
          <a:xfrm flipH="1" rot="10800000">
            <a:off x="4704510" y="351930"/>
            <a:ext cx="347100" cy="474600"/>
          </a:xfrm>
          <a:prstGeom prst="straightConnector1">
            <a:avLst/>
          </a:prstGeom>
          <a:noFill/>
          <a:ln cap="flat" cmpd="sng" w="9525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-87" y="4749844"/>
            <a:ext cx="9144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indent="-3810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50" name="Google Shape;50;p7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" type="body"/>
          </p:nvPr>
        </p:nvSpPr>
        <p:spPr>
          <a:xfrm>
            <a:off x="786150" y="1200150"/>
            <a:ext cx="24198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2" type="body"/>
          </p:nvPr>
        </p:nvSpPr>
        <p:spPr>
          <a:xfrm>
            <a:off x="3329992" y="1200150"/>
            <a:ext cx="24198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3" type="body"/>
          </p:nvPr>
        </p:nvSpPr>
        <p:spPr>
          <a:xfrm>
            <a:off x="5873834" y="1200150"/>
            <a:ext cx="24198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mplete pattern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/>
          <p:nvPr/>
        </p:nvSpPr>
        <p:spPr>
          <a:xfrm>
            <a:off x="-26550" y="-14850"/>
            <a:ext cx="9197100" cy="5173200"/>
          </a:xfrm>
          <a:prstGeom prst="rect">
            <a:avLst/>
          </a:prstGeom>
          <a:solidFill>
            <a:srgbClr val="CFD8DC">
              <a:alpha val="4901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0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b="0" i="0" sz="2000" u="none" cap="none" strike="noStrik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b="0" i="0" sz="3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b="0" i="0" sz="24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b="0" i="0" sz="24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b="0" i="0" sz="18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1" i="0" sz="1300" u="none" cap="none" strike="noStrike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nairobi2021.satrdays.org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image" Target="../media/image16.jpg"/><Relationship Id="rId9" Type="http://schemas.openxmlformats.org/officeDocument/2006/relationships/image" Target="../media/image13.jpg"/><Relationship Id="rId5" Type="http://schemas.openxmlformats.org/officeDocument/2006/relationships/image" Target="../media/image14.jpg"/><Relationship Id="rId6" Type="http://schemas.openxmlformats.org/officeDocument/2006/relationships/image" Target="../media/image17.jpg"/><Relationship Id="rId7" Type="http://schemas.openxmlformats.org/officeDocument/2006/relationships/image" Target="../media/image9.jpg"/><Relationship Id="rId8" Type="http://schemas.openxmlformats.org/officeDocument/2006/relationships/image" Target="../media/image2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rladies.org/code-of-conduct/" TargetMode="External"/><Relationship Id="rId4" Type="http://schemas.openxmlformats.org/officeDocument/2006/relationships/hyperlink" Target="https://rladies.org/code-of-conduct/" TargetMode="External"/><Relationship Id="rId5" Type="http://schemas.openxmlformats.org/officeDocument/2006/relationships/hyperlink" Target="http://www.slido.com" TargetMode="External"/><Relationship Id="rId6" Type="http://schemas.openxmlformats.org/officeDocument/2006/relationships/hyperlink" Target="mailto:nairobi@rladies.org" TargetMode="External"/><Relationship Id="rId7" Type="http://schemas.openxmlformats.org/officeDocument/2006/relationships/hyperlink" Target="https://www.meetup.com/rladies-nairobi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6.jpg"/><Relationship Id="rId4" Type="http://schemas.openxmlformats.org/officeDocument/2006/relationships/image" Target="../media/image10.jpg"/><Relationship Id="rId9" Type="http://schemas.openxmlformats.org/officeDocument/2006/relationships/image" Target="../media/image19.png"/><Relationship Id="rId5" Type="http://schemas.openxmlformats.org/officeDocument/2006/relationships/image" Target="../media/image11.jpg"/><Relationship Id="rId6" Type="http://schemas.openxmlformats.org/officeDocument/2006/relationships/image" Target="../media/image7.jpg"/><Relationship Id="rId7" Type="http://schemas.openxmlformats.org/officeDocument/2006/relationships/image" Target="../media/image9.jpg"/><Relationship Id="rId8" Type="http://schemas.openxmlformats.org/officeDocument/2006/relationships/image" Target="../media/image1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Relationship Id="rId4" Type="http://schemas.openxmlformats.org/officeDocument/2006/relationships/image" Target="../media/image15.jpg"/><Relationship Id="rId5" Type="http://schemas.openxmlformats.org/officeDocument/2006/relationships/image" Target="../media/image18.jpg"/><Relationship Id="rId6" Type="http://schemas.openxmlformats.org/officeDocument/2006/relationships/image" Target="../media/image22.png"/><Relationship Id="rId7" Type="http://schemas.openxmlformats.org/officeDocument/2006/relationships/image" Target="../media/image25.jpg"/><Relationship Id="rId8" Type="http://schemas.openxmlformats.org/officeDocument/2006/relationships/image" Target="../media/image2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Relationship Id="rId4" Type="http://schemas.openxmlformats.org/officeDocument/2006/relationships/image" Target="../media/image23.png"/><Relationship Id="rId5" Type="http://schemas.openxmlformats.org/officeDocument/2006/relationships/image" Target="../media/image27.png"/><Relationship Id="rId6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/>
          <p:nvPr>
            <p:ph type="title"/>
          </p:nvPr>
        </p:nvSpPr>
        <p:spPr>
          <a:xfrm>
            <a:off x="280600" y="2298300"/>
            <a:ext cx="8706000" cy="95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4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5" name="Google Shape;7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01625"/>
            <a:ext cx="914399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Calibri"/>
                <a:ea typeface="Calibri"/>
                <a:cs typeface="Calibri"/>
                <a:sym typeface="Calibri"/>
              </a:rPr>
              <a:t>satRday Nairobi 2021: Introduction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4"/>
          <p:cNvSpPr txBox="1"/>
          <p:nvPr>
            <p:ph idx="1" type="body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Clr>
                <a:srgbClr val="313131"/>
              </a:buClr>
              <a:buSzPts val="2400"/>
              <a:buFont typeface="Calibri"/>
              <a:buChar char="●"/>
            </a:pPr>
            <a:r>
              <a:rPr lang="en">
                <a:solidFill>
                  <a:srgbClr val="31313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Organised by R-Ladies Nairobi in collaboration with NairobiR</a:t>
            </a:r>
            <a:endParaRPr>
              <a:solidFill>
                <a:srgbClr val="31313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ts val="2400"/>
              <a:buFont typeface="Calibri"/>
              <a:buChar char="●"/>
            </a:pPr>
            <a:r>
              <a:rPr lang="en">
                <a:solidFill>
                  <a:srgbClr val="31313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The event c</a:t>
            </a:r>
            <a:r>
              <a:rPr lang="en">
                <a:solidFill>
                  <a:srgbClr val="31313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onsists of:</a:t>
            </a:r>
            <a:endParaRPr>
              <a:solidFill>
                <a:srgbClr val="31313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rgbClr val="31313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keynotes,  workshops &amp; talks on data manipulation, data visualisation, statistical modelling, R shiny, spatial analysis and R markdown.</a:t>
            </a:r>
            <a:endParaRPr sz="1800">
              <a:solidFill>
                <a:srgbClr val="31313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rgbClr val="31313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an interactive Q&amp;A session</a:t>
            </a:r>
            <a:endParaRPr sz="1800">
              <a:solidFill>
                <a:srgbClr val="31313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31313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>
            <p:ph type="title"/>
          </p:nvPr>
        </p:nvSpPr>
        <p:spPr>
          <a:xfrm>
            <a:off x="311700" y="257050"/>
            <a:ext cx="8520600" cy="62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Times New Roman"/>
                <a:ea typeface="Times New Roman"/>
                <a:cs typeface="Times New Roman"/>
                <a:sym typeface="Times New Roman"/>
              </a:rPr>
              <a:t>Agenda</a:t>
            </a:r>
            <a:endParaRPr b="1"/>
          </a:p>
        </p:txBody>
      </p:sp>
      <p:sp>
        <p:nvSpPr>
          <p:cNvPr id="87" name="Google Shape;87;p15"/>
          <p:cNvSpPr txBox="1"/>
          <p:nvPr>
            <p:ph idx="1" type="body"/>
          </p:nvPr>
        </p:nvSpPr>
        <p:spPr>
          <a:xfrm>
            <a:off x="311700" y="1152475"/>
            <a:ext cx="8520600" cy="38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60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Calibri"/>
              <a:buChar char="●"/>
            </a:pPr>
            <a:r>
              <a:rPr b="1" lang="en" sz="18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Morning Sessions:</a:t>
            </a:r>
            <a:endParaRPr b="1" sz="1800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Keynote; T</a:t>
            </a: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elling Stories with Data: Communication in Data Science Science</a:t>
            </a:r>
            <a:endParaRPr sz="1800">
              <a:solidFill>
                <a:srgbClr val="333333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Workshops; Introduction to Data Management in R(BW), Introduction to Package Development(IAW), Introduction to Mapping in R(BW), Modularising shiny apps(IAW), Talk: #TidyTuesday</a:t>
            </a:r>
            <a:endParaRPr sz="1800">
              <a:solidFill>
                <a:srgbClr val="333333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Calibri"/>
              <a:buChar char="●"/>
            </a:pPr>
            <a:r>
              <a:rPr b="1" lang="en" sz="1800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Afternoon Sessions:</a:t>
            </a:r>
            <a:endParaRPr b="1" sz="1800">
              <a:solidFill>
                <a:srgbClr val="333333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Keynote; Working on projects in R</a:t>
            </a:r>
            <a:endParaRPr sz="1800">
              <a:solidFill>
                <a:srgbClr val="333333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Workshops; </a:t>
            </a:r>
            <a:r>
              <a:rPr lang="en" sz="1800">
                <a:solidFill>
                  <a:srgbClr val="333333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Making my first Shiny app(BW), Introduction to Tidy Models in R(IAW), Customizing RMarkdown </a:t>
            </a:r>
            <a:endParaRPr sz="1800">
              <a:solidFill>
                <a:srgbClr val="333333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just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Talk; Create powerful dataviz with R</a:t>
            </a:r>
            <a:endParaRPr sz="1800">
              <a:solidFill>
                <a:srgbClr val="333333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 sz="1800">
                <a:solidFill>
                  <a:srgbClr val="333333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Our website here: </a:t>
            </a:r>
            <a:r>
              <a:rPr lang="en" sz="1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https://nairobi2021.satrdays.org/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/>
        </p:nvSpPr>
        <p:spPr>
          <a:xfrm>
            <a:off x="456600" y="0"/>
            <a:ext cx="80577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Organisers</a:t>
            </a:r>
            <a:endParaRPr b="1" sz="2800">
              <a:solidFill>
                <a:schemeClr val="accen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93" name="Google Shape;93;p16"/>
          <p:cNvGrpSpPr/>
          <p:nvPr/>
        </p:nvGrpSpPr>
        <p:grpSpPr>
          <a:xfrm>
            <a:off x="76650" y="631212"/>
            <a:ext cx="1906223" cy="2148112"/>
            <a:chOff x="0" y="770050"/>
            <a:chExt cx="2372400" cy="2967825"/>
          </a:xfrm>
        </p:grpSpPr>
        <p:pic>
          <p:nvPicPr>
            <p:cNvPr id="94" name="Google Shape;94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770050"/>
              <a:ext cx="2372325" cy="23723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5" name="Google Shape;95;p16"/>
            <p:cNvSpPr txBox="1"/>
            <p:nvPr/>
          </p:nvSpPr>
          <p:spPr>
            <a:xfrm>
              <a:off x="0" y="3142375"/>
              <a:ext cx="2372400" cy="59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Times New Roman"/>
                  <a:ea typeface="Times New Roman"/>
                  <a:cs typeface="Times New Roman"/>
                  <a:sym typeface="Times New Roman"/>
                </a:rPr>
                <a:t>Faith Musili</a:t>
              </a:r>
              <a:endParaRPr b="1" sz="16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96" name="Google Shape;96;p16"/>
          <p:cNvGrpSpPr/>
          <p:nvPr/>
        </p:nvGrpSpPr>
        <p:grpSpPr>
          <a:xfrm>
            <a:off x="2399349" y="631188"/>
            <a:ext cx="1906224" cy="2458814"/>
            <a:chOff x="2462974" y="770050"/>
            <a:chExt cx="2372401" cy="3385398"/>
          </a:xfrm>
        </p:grpSpPr>
        <p:pic>
          <p:nvPicPr>
            <p:cNvPr id="97" name="Google Shape;97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62974" y="770050"/>
              <a:ext cx="2372326" cy="23723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8" name="Google Shape;98;p16"/>
            <p:cNvSpPr txBox="1"/>
            <p:nvPr/>
          </p:nvSpPr>
          <p:spPr>
            <a:xfrm>
              <a:off x="2462975" y="3223048"/>
              <a:ext cx="2372400" cy="93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Times New Roman"/>
                  <a:ea typeface="Times New Roman"/>
                  <a:cs typeface="Times New Roman"/>
                  <a:sym typeface="Times New Roman"/>
                </a:rPr>
                <a:t>Christopher Maronga</a:t>
              </a:r>
              <a:endParaRPr b="1" sz="16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99" name="Google Shape;99;p16"/>
          <p:cNvGrpSpPr/>
          <p:nvPr/>
        </p:nvGrpSpPr>
        <p:grpSpPr>
          <a:xfrm>
            <a:off x="4722053" y="596099"/>
            <a:ext cx="1656751" cy="2218333"/>
            <a:chOff x="4934750" y="735300"/>
            <a:chExt cx="2179076" cy="3087450"/>
          </a:xfrm>
        </p:grpSpPr>
        <p:pic>
          <p:nvPicPr>
            <p:cNvPr id="100" name="Google Shape;100;p1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934750" y="735300"/>
              <a:ext cx="2179076" cy="23723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1" name="Google Shape;101;p16"/>
            <p:cNvSpPr txBox="1"/>
            <p:nvPr/>
          </p:nvSpPr>
          <p:spPr>
            <a:xfrm>
              <a:off x="4992138" y="3223050"/>
              <a:ext cx="2064300" cy="59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Times New Roman"/>
                  <a:ea typeface="Times New Roman"/>
                  <a:cs typeface="Times New Roman"/>
                  <a:sym typeface="Times New Roman"/>
                </a:rPr>
                <a:t>Njoki Lucy</a:t>
              </a:r>
              <a:endParaRPr b="1" sz="16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102" name="Google Shape;102;p16"/>
          <p:cNvGrpSpPr/>
          <p:nvPr/>
        </p:nvGrpSpPr>
        <p:grpSpPr>
          <a:xfrm>
            <a:off x="6769120" y="602603"/>
            <a:ext cx="2001052" cy="2207908"/>
            <a:chOff x="7213217" y="770050"/>
            <a:chExt cx="1906308" cy="3047913"/>
          </a:xfrm>
        </p:grpSpPr>
        <p:pic>
          <p:nvPicPr>
            <p:cNvPr id="103" name="Google Shape;103;p1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213275" y="770050"/>
              <a:ext cx="1906250" cy="2302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4" name="Google Shape;104;p16"/>
            <p:cNvSpPr txBox="1"/>
            <p:nvPr/>
          </p:nvSpPr>
          <p:spPr>
            <a:xfrm>
              <a:off x="7213217" y="3223063"/>
              <a:ext cx="1797900" cy="59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Times New Roman"/>
                  <a:ea typeface="Times New Roman"/>
                  <a:cs typeface="Times New Roman"/>
                  <a:sym typeface="Times New Roman"/>
                </a:rPr>
                <a:t>John Mutiso</a:t>
              </a:r>
              <a:endParaRPr b="1" sz="16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105" name="Google Shape;105;p16"/>
          <p:cNvGrpSpPr/>
          <p:nvPr/>
        </p:nvGrpSpPr>
        <p:grpSpPr>
          <a:xfrm>
            <a:off x="6795275" y="2748075"/>
            <a:ext cx="1850900" cy="2379175"/>
            <a:chOff x="7214275" y="623675"/>
            <a:chExt cx="1850900" cy="2379175"/>
          </a:xfrm>
        </p:grpSpPr>
        <p:pic>
          <p:nvPicPr>
            <p:cNvPr id="106" name="Google Shape;106;p16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214275" y="623675"/>
              <a:ext cx="1850900" cy="18062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7" name="Google Shape;107;p16"/>
            <p:cNvSpPr txBox="1"/>
            <p:nvPr/>
          </p:nvSpPr>
          <p:spPr>
            <a:xfrm>
              <a:off x="7260525" y="2571750"/>
              <a:ext cx="16566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Times New Roman"/>
                  <a:ea typeface="Times New Roman"/>
                  <a:cs typeface="Times New Roman"/>
                  <a:sym typeface="Times New Roman"/>
                </a:rPr>
                <a:t>Maggie Wanjiru</a:t>
              </a:r>
              <a:endParaRPr b="1" sz="16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108" name="Google Shape;108;p16"/>
          <p:cNvGrpSpPr/>
          <p:nvPr/>
        </p:nvGrpSpPr>
        <p:grpSpPr>
          <a:xfrm>
            <a:off x="29250" y="2886725"/>
            <a:ext cx="2001011" cy="2101875"/>
            <a:chOff x="29250" y="2886725"/>
            <a:chExt cx="2001011" cy="2101875"/>
          </a:xfrm>
        </p:grpSpPr>
        <p:pic>
          <p:nvPicPr>
            <p:cNvPr id="109" name="Google Shape;109;p16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29263" y="2886725"/>
              <a:ext cx="2000998" cy="16707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0" name="Google Shape;110;p16"/>
            <p:cNvSpPr txBox="1"/>
            <p:nvPr/>
          </p:nvSpPr>
          <p:spPr>
            <a:xfrm>
              <a:off x="29250" y="4557500"/>
              <a:ext cx="20010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Times New Roman"/>
                  <a:ea typeface="Times New Roman"/>
                  <a:cs typeface="Times New Roman"/>
                  <a:sym typeface="Times New Roman"/>
                </a:rPr>
                <a:t>Kigen Tembu</a:t>
              </a:r>
              <a:endParaRPr b="1" sz="16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pSp>
        <p:nvGrpSpPr>
          <p:cNvPr id="111" name="Google Shape;111;p16"/>
          <p:cNvGrpSpPr/>
          <p:nvPr/>
        </p:nvGrpSpPr>
        <p:grpSpPr>
          <a:xfrm>
            <a:off x="3813138" y="2886725"/>
            <a:ext cx="1775513" cy="2195700"/>
            <a:chOff x="3592238" y="2886725"/>
            <a:chExt cx="1775513" cy="2195700"/>
          </a:xfrm>
        </p:grpSpPr>
        <p:pic>
          <p:nvPicPr>
            <p:cNvPr id="112" name="Google Shape;112;p16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3592238" y="2886725"/>
              <a:ext cx="1764600" cy="1764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3" name="Google Shape;113;p16"/>
            <p:cNvSpPr txBox="1"/>
            <p:nvPr/>
          </p:nvSpPr>
          <p:spPr>
            <a:xfrm>
              <a:off x="3603150" y="4651325"/>
              <a:ext cx="17646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Times New Roman"/>
                  <a:ea typeface="Times New Roman"/>
                  <a:cs typeface="Times New Roman"/>
                  <a:sym typeface="Times New Roman"/>
                </a:rPr>
                <a:t>Shelmith Kariuki</a:t>
              </a:r>
              <a:endParaRPr b="1" sz="16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/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Guidelines for Participants</a:t>
            </a:r>
            <a:endParaRPr b="1" sz="2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7"/>
          <p:cNvSpPr txBox="1"/>
          <p:nvPr>
            <p:ph idx="1" type="body"/>
          </p:nvPr>
        </p:nvSpPr>
        <p:spPr>
          <a:xfrm>
            <a:off x="311700" y="1152475"/>
            <a:ext cx="4482600" cy="34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 sz="1800">
                <a:solidFill>
                  <a:srgbClr val="0E101A"/>
                </a:solidFill>
                <a:latin typeface="Calibri"/>
                <a:ea typeface="Calibri"/>
                <a:cs typeface="Calibri"/>
                <a:sym typeface="Calibri"/>
              </a:rPr>
              <a:t>As R-Ladies Nairobi is part of R-Ladies Global, we strictly follow the R-Ladies Global code of conduct: </a:t>
            </a:r>
            <a:r>
              <a:rPr lang="en" sz="1800" u="sng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</a:t>
            </a:r>
            <a:r>
              <a:rPr lang="en" sz="1800" u="sng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ttps://rladies.org/code-of-conduct/</a:t>
            </a:r>
            <a:r>
              <a:rPr lang="en" sz="1800">
                <a:solidFill>
                  <a:srgbClr val="0E101A"/>
                </a:solidFill>
                <a:latin typeface="Calibri"/>
                <a:ea typeface="Calibri"/>
                <a:cs typeface="Calibri"/>
                <a:sym typeface="Calibri"/>
              </a:rPr>
              <a:t> to ensure a safe place free of harassment to everyone.</a:t>
            </a:r>
            <a:endParaRPr sz="1800">
              <a:solidFill>
                <a:srgbClr val="0E101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E101A"/>
                </a:solidFill>
                <a:latin typeface="Calibri"/>
                <a:ea typeface="Calibri"/>
                <a:cs typeface="Calibri"/>
                <a:sym typeface="Calibri"/>
              </a:rPr>
              <a:t>Send questions to </a:t>
            </a:r>
            <a:r>
              <a:rPr lang="en" sz="1800" u="sng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www.slido.com</a:t>
            </a:r>
            <a:r>
              <a:rPr lang="en" sz="1800">
                <a:solidFill>
                  <a:srgbClr val="0E101A"/>
                </a:solidFill>
                <a:latin typeface="Calibri"/>
                <a:ea typeface="Calibri"/>
                <a:cs typeface="Calibri"/>
                <a:sym typeface="Calibri"/>
              </a:rPr>
              <a:t> (code will be shared with the zoom host).</a:t>
            </a:r>
            <a:endParaRPr sz="1800">
              <a:solidFill>
                <a:srgbClr val="0E101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rgbClr val="0E101A"/>
                </a:solidFill>
                <a:latin typeface="Calibri"/>
                <a:ea typeface="Calibri"/>
                <a:cs typeface="Calibri"/>
                <a:sym typeface="Calibri"/>
              </a:rPr>
              <a:t>All sessions will be recorded and the recordings will be shared with the public.</a:t>
            </a:r>
            <a:endParaRPr sz="1800">
              <a:solidFill>
                <a:srgbClr val="0E101A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7"/>
          <p:cNvSpPr txBox="1"/>
          <p:nvPr/>
        </p:nvSpPr>
        <p:spPr>
          <a:xfrm>
            <a:off x="5250925" y="1168375"/>
            <a:ext cx="3581400" cy="36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81818"/>
                </a:solidFill>
                <a:latin typeface="Calibri"/>
                <a:ea typeface="Calibri"/>
                <a:cs typeface="Calibri"/>
                <a:sym typeface="Calibri"/>
              </a:rPr>
              <a:t>Find us on social media via: </a:t>
            </a:r>
            <a:endParaRPr sz="1800">
              <a:solidFill>
                <a:srgbClr val="18181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181818"/>
                </a:solidFill>
                <a:latin typeface="Calibri"/>
                <a:ea typeface="Calibri"/>
                <a:cs typeface="Calibri"/>
                <a:sym typeface="Calibri"/>
              </a:rPr>
              <a:t>Email address: </a:t>
            </a:r>
            <a:r>
              <a:rPr lang="en" sz="1800" u="sng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nairobi@rladies.org</a:t>
            </a:r>
            <a:endParaRPr sz="18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181818"/>
                </a:solidFill>
                <a:latin typeface="Calibri"/>
                <a:ea typeface="Calibri"/>
                <a:cs typeface="Calibri"/>
                <a:sym typeface="Calibri"/>
              </a:rPr>
              <a:t>LinkedIn: 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R-Ladies Nairobi</a:t>
            </a:r>
            <a:endParaRPr sz="1800">
              <a:solidFill>
                <a:srgbClr val="18181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181818"/>
                </a:solidFill>
                <a:latin typeface="Calibri"/>
                <a:ea typeface="Calibri"/>
                <a:cs typeface="Calibri"/>
                <a:sym typeface="Calibri"/>
              </a:rPr>
              <a:t>Twitter:</a:t>
            </a:r>
            <a:r>
              <a:rPr lang="en" sz="18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800">
                <a:solidFill>
                  <a:srgbClr val="181818"/>
                </a:solidFill>
                <a:highlight>
                  <a:schemeClr val="lt1"/>
                </a:highlight>
                <a:latin typeface="Calibri"/>
                <a:ea typeface="Calibri"/>
                <a:cs typeface="Calibri"/>
                <a:sym typeface="Calibri"/>
              </a:rPr>
              <a:t>@RLadiesNairobi/#NairobiR</a:t>
            </a:r>
            <a:endParaRPr sz="1800">
              <a:solidFill>
                <a:srgbClr val="18181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181818"/>
                </a:solidFill>
                <a:latin typeface="Calibri"/>
                <a:ea typeface="Calibri"/>
                <a:cs typeface="Calibri"/>
                <a:sym typeface="Calibri"/>
              </a:rPr>
              <a:t>Meetup:</a:t>
            </a:r>
            <a:r>
              <a:rPr lang="en" sz="1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800" u="sng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https://www.meetup.com/rladies-nairobi/</a:t>
            </a:r>
            <a:endParaRPr sz="18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/>
        </p:nvSpPr>
        <p:spPr>
          <a:xfrm>
            <a:off x="334875" y="0"/>
            <a:ext cx="8098200" cy="56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Speakers</a:t>
            </a:r>
            <a:endParaRPr b="1" sz="28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6" name="Google Shape;126;p18"/>
          <p:cNvGrpSpPr/>
          <p:nvPr/>
        </p:nvGrpSpPr>
        <p:grpSpPr>
          <a:xfrm>
            <a:off x="152400" y="563991"/>
            <a:ext cx="2192737" cy="2178017"/>
            <a:chOff x="152400" y="745375"/>
            <a:chExt cx="2439628" cy="2663589"/>
          </a:xfrm>
        </p:grpSpPr>
        <p:pic>
          <p:nvPicPr>
            <p:cNvPr id="127" name="Google Shape;127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2400" y="745375"/>
              <a:ext cx="2439627" cy="20949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8" name="Google Shape;128;p18"/>
            <p:cNvSpPr txBox="1"/>
            <p:nvPr/>
          </p:nvSpPr>
          <p:spPr>
            <a:xfrm>
              <a:off x="152400" y="2900764"/>
              <a:ext cx="2439600" cy="50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latin typeface="Calibri"/>
                  <a:ea typeface="Calibri"/>
                  <a:cs typeface="Calibri"/>
                  <a:sym typeface="Calibri"/>
                </a:rPr>
                <a:t>Samuel Kamande</a:t>
              </a:r>
              <a:endParaRPr b="1"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" name="Google Shape;129;p18"/>
          <p:cNvGrpSpPr/>
          <p:nvPr/>
        </p:nvGrpSpPr>
        <p:grpSpPr>
          <a:xfrm>
            <a:off x="2417375" y="578115"/>
            <a:ext cx="2109100" cy="2149871"/>
            <a:chOff x="2811375" y="745375"/>
            <a:chExt cx="2109100" cy="2602750"/>
          </a:xfrm>
        </p:grpSpPr>
        <p:pic>
          <p:nvPicPr>
            <p:cNvPr id="130" name="Google Shape;130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811375" y="745375"/>
              <a:ext cx="2057400" cy="21151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1" name="Google Shape;131;p18"/>
            <p:cNvSpPr txBox="1"/>
            <p:nvPr/>
          </p:nvSpPr>
          <p:spPr>
            <a:xfrm>
              <a:off x="2863075" y="2845025"/>
              <a:ext cx="2057400" cy="50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rgbClr val="222222"/>
                  </a:solidFill>
                  <a:highlight>
                    <a:srgbClr val="FFFFFF"/>
                  </a:highlight>
                  <a:latin typeface="Calibri"/>
                  <a:ea typeface="Calibri"/>
                  <a:cs typeface="Calibri"/>
                  <a:sym typeface="Calibri"/>
                </a:rPr>
                <a:t>Dr. Maëlle Salmon</a:t>
              </a:r>
              <a:endParaRPr b="1"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" name="Google Shape;132;p18"/>
          <p:cNvGrpSpPr/>
          <p:nvPr/>
        </p:nvGrpSpPr>
        <p:grpSpPr>
          <a:xfrm>
            <a:off x="4689197" y="578145"/>
            <a:ext cx="1816478" cy="2251198"/>
            <a:chOff x="5078875" y="774100"/>
            <a:chExt cx="2057400" cy="2926675"/>
          </a:xfrm>
        </p:grpSpPr>
        <p:pic>
          <p:nvPicPr>
            <p:cNvPr id="133" name="Google Shape;133;p1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078875" y="774100"/>
              <a:ext cx="2057400" cy="2057400"/>
            </a:xfrm>
            <a:prstGeom prst="rect">
              <a:avLst/>
            </a:prstGeom>
            <a:noFill/>
            <a:ln cap="flat" cmpd="sng">
              <a:solidFill>
                <a:srgbClr val="4472C4"/>
              </a:solidFill>
              <a:prstDash val="solid"/>
              <a:miter lim="8000"/>
              <a:headEnd len="sm" w="sm" type="none"/>
              <a:tailEnd len="sm" w="sm" type="none"/>
            </a:ln>
          </p:spPr>
        </p:pic>
        <p:sp>
          <p:nvSpPr>
            <p:cNvPr id="134" name="Google Shape;134;p18"/>
            <p:cNvSpPr txBox="1"/>
            <p:nvPr/>
          </p:nvSpPr>
          <p:spPr>
            <a:xfrm>
              <a:off x="5111125" y="2860475"/>
              <a:ext cx="1992900" cy="84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latin typeface="Calibri"/>
                  <a:ea typeface="Calibri"/>
                  <a:cs typeface="Calibri"/>
                  <a:sym typeface="Calibri"/>
                </a:rPr>
                <a:t>Christopher Maronga</a:t>
              </a:r>
              <a:endParaRPr b="1"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5" name="Google Shape;135;p18"/>
          <p:cNvGrpSpPr/>
          <p:nvPr/>
        </p:nvGrpSpPr>
        <p:grpSpPr>
          <a:xfrm>
            <a:off x="6751302" y="578134"/>
            <a:ext cx="1816489" cy="2504156"/>
            <a:chOff x="7275250" y="726475"/>
            <a:chExt cx="1668800" cy="3078250"/>
          </a:xfrm>
        </p:grpSpPr>
        <p:pic>
          <p:nvPicPr>
            <p:cNvPr id="136" name="Google Shape;136;p1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275250" y="726475"/>
              <a:ext cx="1668800" cy="21151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7" name="Google Shape;137;p18"/>
            <p:cNvSpPr txBox="1"/>
            <p:nvPr/>
          </p:nvSpPr>
          <p:spPr>
            <a:xfrm>
              <a:off x="7294675" y="2868125"/>
              <a:ext cx="1638300" cy="93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b="1" lang="en" sz="1500">
                  <a:latin typeface="Calibri"/>
                  <a:ea typeface="Calibri"/>
                  <a:cs typeface="Calibri"/>
                  <a:sym typeface="Calibri"/>
                </a:rPr>
                <a:t>Balogun Stephen Taiye</a:t>
              </a:r>
              <a:endParaRPr b="1"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" name="Google Shape;138;p18"/>
          <p:cNvGrpSpPr/>
          <p:nvPr/>
        </p:nvGrpSpPr>
        <p:grpSpPr>
          <a:xfrm>
            <a:off x="152400" y="2697175"/>
            <a:ext cx="1850900" cy="2363575"/>
            <a:chOff x="7214275" y="623675"/>
            <a:chExt cx="1850900" cy="2363575"/>
          </a:xfrm>
        </p:grpSpPr>
        <p:pic>
          <p:nvPicPr>
            <p:cNvPr id="139" name="Google Shape;139;p1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214275" y="623675"/>
              <a:ext cx="1850900" cy="18062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0" name="Google Shape;140;p18"/>
            <p:cNvSpPr txBox="1"/>
            <p:nvPr/>
          </p:nvSpPr>
          <p:spPr>
            <a:xfrm>
              <a:off x="7260525" y="2571750"/>
              <a:ext cx="16566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latin typeface="Calibri"/>
                  <a:ea typeface="Calibri"/>
                  <a:cs typeface="Calibri"/>
                  <a:sym typeface="Calibri"/>
                </a:rPr>
                <a:t>Maggie Wanjiru</a:t>
              </a:r>
              <a:endParaRPr b="1"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1" name="Google Shape;141;p18"/>
          <p:cNvGrpSpPr/>
          <p:nvPr/>
        </p:nvGrpSpPr>
        <p:grpSpPr>
          <a:xfrm>
            <a:off x="2417077" y="2715525"/>
            <a:ext cx="1850835" cy="2226273"/>
            <a:chOff x="7213217" y="770050"/>
            <a:chExt cx="1906308" cy="3015813"/>
          </a:xfrm>
        </p:grpSpPr>
        <p:pic>
          <p:nvPicPr>
            <p:cNvPr id="142" name="Google Shape;142;p18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7213275" y="770050"/>
              <a:ext cx="1906250" cy="2302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3" name="Google Shape;143;p18"/>
            <p:cNvSpPr txBox="1"/>
            <p:nvPr/>
          </p:nvSpPr>
          <p:spPr>
            <a:xfrm>
              <a:off x="7213217" y="3223063"/>
              <a:ext cx="1797900" cy="56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latin typeface="Calibri"/>
                  <a:ea typeface="Calibri"/>
                  <a:cs typeface="Calibri"/>
                  <a:sym typeface="Calibri"/>
                </a:rPr>
                <a:t>John Mutiso</a:t>
              </a:r>
              <a:endParaRPr b="1"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4" name="Google Shape;144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572000" y="2763575"/>
            <a:ext cx="1737775" cy="1737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8"/>
          <p:cNvSpPr txBox="1"/>
          <p:nvPr/>
        </p:nvSpPr>
        <p:spPr>
          <a:xfrm>
            <a:off x="4579450" y="4646600"/>
            <a:ext cx="1850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Calibri"/>
                <a:ea typeface="Calibri"/>
                <a:cs typeface="Calibri"/>
                <a:sym typeface="Calibri"/>
              </a:rPr>
              <a:t>Anelda Van der Walt</a:t>
            </a:r>
            <a:endParaRPr b="1" sz="15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/>
          <p:nvPr>
            <p:ph type="title"/>
          </p:nvPr>
        </p:nvSpPr>
        <p:spPr>
          <a:xfrm>
            <a:off x="311700" y="0"/>
            <a:ext cx="8520600" cy="62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latin typeface="Calibri"/>
                <a:ea typeface="Calibri"/>
                <a:cs typeface="Calibri"/>
                <a:sym typeface="Calibri"/>
              </a:rPr>
              <a:t>Speakers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1" name="Google Shape;151;p19"/>
          <p:cNvGrpSpPr/>
          <p:nvPr/>
        </p:nvGrpSpPr>
        <p:grpSpPr>
          <a:xfrm>
            <a:off x="71730" y="655148"/>
            <a:ext cx="2201892" cy="2267545"/>
            <a:chOff x="134875" y="900375"/>
            <a:chExt cx="2383000" cy="3238425"/>
          </a:xfrm>
        </p:grpSpPr>
        <p:pic>
          <p:nvPicPr>
            <p:cNvPr id="152" name="Google Shape;152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34875" y="900375"/>
              <a:ext cx="2343150" cy="2533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3" name="Google Shape;153;p19"/>
            <p:cNvSpPr txBox="1"/>
            <p:nvPr/>
          </p:nvSpPr>
          <p:spPr>
            <a:xfrm>
              <a:off x="174575" y="3545400"/>
              <a:ext cx="2343300" cy="59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latin typeface="Calibri"/>
                  <a:ea typeface="Calibri"/>
                  <a:cs typeface="Calibri"/>
                  <a:sym typeface="Calibri"/>
                </a:rPr>
                <a:t>Dr. Anne Treasure</a:t>
              </a:r>
              <a:endParaRPr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4" name="Google Shape;154;p19"/>
          <p:cNvGrpSpPr/>
          <p:nvPr/>
        </p:nvGrpSpPr>
        <p:grpSpPr>
          <a:xfrm>
            <a:off x="2475075" y="660913"/>
            <a:ext cx="1895475" cy="2442725"/>
            <a:chOff x="2475075" y="900400"/>
            <a:chExt cx="1895475" cy="2442725"/>
          </a:xfrm>
        </p:grpSpPr>
        <p:pic>
          <p:nvPicPr>
            <p:cNvPr id="155" name="Google Shape;155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475075" y="900400"/>
              <a:ext cx="1895475" cy="18954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6" name="Google Shape;156;p19"/>
            <p:cNvSpPr txBox="1"/>
            <p:nvPr/>
          </p:nvSpPr>
          <p:spPr>
            <a:xfrm>
              <a:off x="2565025" y="2927625"/>
              <a:ext cx="17460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latin typeface="Calibri"/>
                  <a:ea typeface="Calibri"/>
                  <a:cs typeface="Calibri"/>
                  <a:sym typeface="Calibri"/>
                </a:rPr>
                <a:t>Dr. Tor-G. Vågen</a:t>
              </a:r>
              <a:endParaRPr b="1"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7" name="Google Shape;157;p19"/>
          <p:cNvGrpSpPr/>
          <p:nvPr/>
        </p:nvGrpSpPr>
        <p:grpSpPr>
          <a:xfrm>
            <a:off x="4572006" y="662433"/>
            <a:ext cx="1708292" cy="2439660"/>
            <a:chOff x="4522950" y="900400"/>
            <a:chExt cx="1895575" cy="2443325"/>
          </a:xfrm>
        </p:grpSpPr>
        <p:pic>
          <p:nvPicPr>
            <p:cNvPr id="158" name="Google Shape;158;p1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522950" y="900400"/>
              <a:ext cx="1895475" cy="18929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9" name="Google Shape;159;p19"/>
            <p:cNvSpPr txBox="1"/>
            <p:nvPr/>
          </p:nvSpPr>
          <p:spPr>
            <a:xfrm>
              <a:off x="4566025" y="2927625"/>
              <a:ext cx="1852500" cy="41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latin typeface="Calibri"/>
                  <a:ea typeface="Calibri"/>
                  <a:cs typeface="Calibri"/>
                  <a:sym typeface="Calibri"/>
                </a:rPr>
                <a:t>Bryson Mwamburi</a:t>
              </a:r>
              <a:endParaRPr b="1"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0" name="Google Shape;160;p19"/>
          <p:cNvGrpSpPr/>
          <p:nvPr/>
        </p:nvGrpSpPr>
        <p:grpSpPr>
          <a:xfrm>
            <a:off x="2515976" y="2996031"/>
            <a:ext cx="1708300" cy="2111459"/>
            <a:chOff x="6664525" y="696675"/>
            <a:chExt cx="1708300" cy="2434800"/>
          </a:xfrm>
        </p:grpSpPr>
        <p:pic>
          <p:nvPicPr>
            <p:cNvPr id="161" name="Google Shape;161;p1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664525" y="696675"/>
              <a:ext cx="1708300" cy="1872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2" name="Google Shape;162;p19"/>
            <p:cNvSpPr txBox="1"/>
            <p:nvPr/>
          </p:nvSpPr>
          <p:spPr>
            <a:xfrm>
              <a:off x="6664575" y="2652375"/>
              <a:ext cx="1708200" cy="47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latin typeface="Calibri"/>
                  <a:ea typeface="Calibri"/>
                  <a:cs typeface="Calibri"/>
                  <a:sym typeface="Calibri"/>
                </a:rPr>
                <a:t>Asmae Toumi</a:t>
              </a:r>
              <a:endParaRPr b="1"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p19"/>
          <p:cNvGrpSpPr/>
          <p:nvPr/>
        </p:nvGrpSpPr>
        <p:grpSpPr>
          <a:xfrm>
            <a:off x="207463" y="2936400"/>
            <a:ext cx="1960800" cy="2230675"/>
            <a:chOff x="207463" y="2936400"/>
            <a:chExt cx="1960800" cy="2230675"/>
          </a:xfrm>
        </p:grpSpPr>
        <p:pic>
          <p:nvPicPr>
            <p:cNvPr id="164" name="Google Shape;164;p19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240125" y="2936400"/>
              <a:ext cx="1895475" cy="1786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5" name="Google Shape;165;p19"/>
            <p:cNvSpPr txBox="1"/>
            <p:nvPr/>
          </p:nvSpPr>
          <p:spPr>
            <a:xfrm>
              <a:off x="207463" y="4751575"/>
              <a:ext cx="19608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latin typeface="Calibri"/>
                  <a:ea typeface="Calibri"/>
                  <a:cs typeface="Calibri"/>
                  <a:sym typeface="Calibri"/>
                </a:rPr>
                <a:t>Dr. Ilya Kashnitsky</a:t>
              </a:r>
              <a:endParaRPr b="1"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" name="Google Shape;166;p19"/>
          <p:cNvGrpSpPr/>
          <p:nvPr/>
        </p:nvGrpSpPr>
        <p:grpSpPr>
          <a:xfrm>
            <a:off x="6690463" y="657563"/>
            <a:ext cx="1844400" cy="2467125"/>
            <a:chOff x="2447938" y="2990125"/>
            <a:chExt cx="1844400" cy="2467125"/>
          </a:xfrm>
        </p:grpSpPr>
        <p:pic>
          <p:nvPicPr>
            <p:cNvPr id="167" name="Google Shape;167;p19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2448000" y="2990125"/>
              <a:ext cx="1844278" cy="17861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8" name="Google Shape;168;p19"/>
            <p:cNvSpPr txBox="1"/>
            <p:nvPr/>
          </p:nvSpPr>
          <p:spPr>
            <a:xfrm>
              <a:off x="2447938" y="4776250"/>
              <a:ext cx="1844400" cy="68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latin typeface="Calibri"/>
                  <a:ea typeface="Calibri"/>
                  <a:cs typeface="Calibri"/>
                  <a:sym typeface="Calibri"/>
                </a:rPr>
                <a:t>Dr. Mine Çetinkaya-Rundel</a:t>
              </a:r>
              <a:endParaRPr b="1" sz="15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0"/>
          <p:cNvSpPr txBox="1"/>
          <p:nvPr>
            <p:ph type="title"/>
          </p:nvPr>
        </p:nvSpPr>
        <p:spPr>
          <a:xfrm>
            <a:off x="2062550" y="3596600"/>
            <a:ext cx="5358300" cy="107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latin typeface="Calibri"/>
                <a:ea typeface="Calibri"/>
                <a:cs typeface="Calibri"/>
                <a:sym typeface="Calibri"/>
              </a:rPr>
              <a:t>THANK YOU</a:t>
            </a:r>
            <a:endParaRPr b="1" sz="4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4" name="Google Shape;17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8050" y="90000"/>
            <a:ext cx="3672801" cy="15401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375" y="90000"/>
            <a:ext cx="2623575" cy="207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20850" y="94122"/>
            <a:ext cx="1659200" cy="1436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48050" y="1728250"/>
            <a:ext cx="5358299" cy="167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